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92" r:id="rId4"/>
    <p:sldId id="482" r:id="rId5"/>
    <p:sldId id="483" r:id="rId6"/>
    <p:sldId id="259" r:id="rId7"/>
    <p:sldId id="261" r:id="rId8"/>
    <p:sldId id="480" r:id="rId9"/>
    <p:sldId id="484" r:id="rId10"/>
    <p:sldId id="262" r:id="rId11"/>
    <p:sldId id="476" r:id="rId12"/>
    <p:sldId id="473" r:id="rId13"/>
    <p:sldId id="293" r:id="rId14"/>
    <p:sldId id="265" r:id="rId15"/>
    <p:sldId id="269" r:id="rId16"/>
    <p:sldId id="271" r:id="rId17"/>
    <p:sldId id="272" r:id="rId18"/>
    <p:sldId id="475" r:id="rId19"/>
    <p:sldId id="274" r:id="rId20"/>
    <p:sldId id="276" r:id="rId21"/>
    <p:sldId id="295" r:id="rId22"/>
    <p:sldId id="296" r:id="rId23"/>
  </p:sldIdLst>
  <p:sldSz cx="6858000" cy="9144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A37"/>
    <a:srgbClr val="0066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1" autoAdjust="0"/>
  </p:normalViewPr>
  <p:slideViewPr>
    <p:cSldViewPr>
      <p:cViewPr>
        <p:scale>
          <a:sx n="100" d="100"/>
          <a:sy n="100" d="100"/>
        </p:scale>
        <p:origin x="1236" y="-13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4F61C-89DB-4FF1-A82A-1F09F2896AC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739775"/>
            <a:ext cx="2773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BF637-55B6-45DE-8361-7BA201B1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4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9B4F-AAC6-4367-B2D3-53C3FDFD363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85A6-BF23-4F11-8AE7-69FBC7B39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9B4F-AAC6-4367-B2D3-53C3FDFD363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85A6-BF23-4F11-8AE7-69FBC7B39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9B4F-AAC6-4367-B2D3-53C3FDFD363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85A6-BF23-4F11-8AE7-69FBC7B39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9B4F-AAC6-4367-B2D3-53C3FDFD363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85A6-BF23-4F11-8AE7-69FBC7B39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9B4F-AAC6-4367-B2D3-53C3FDFD363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85A6-BF23-4F11-8AE7-69FBC7B39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9B4F-AAC6-4367-B2D3-53C3FDFD363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85A6-BF23-4F11-8AE7-69FBC7B39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9B4F-AAC6-4367-B2D3-53C3FDFD363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85A6-BF23-4F11-8AE7-69FBC7B39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9B4F-AAC6-4367-B2D3-53C3FDFD363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85A6-BF23-4F11-8AE7-69FBC7B39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9B4F-AAC6-4367-B2D3-53C3FDFD363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85A6-BF23-4F11-8AE7-69FBC7B39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9B4F-AAC6-4367-B2D3-53C3FDFD363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85A6-BF23-4F11-8AE7-69FBC7B39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9B4F-AAC6-4367-B2D3-53C3FDFD363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85A6-BF23-4F11-8AE7-69FBC7B39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9B4F-AAC6-4367-B2D3-53C3FDFD363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85A6-BF23-4F11-8AE7-69FBC7B39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etsad5.yaguo.ru/?page_id=199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etsad5.yaguo.ru/?page_id=199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etsad5.yaguo.ru/?page_id=199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696" y="0"/>
            <a:ext cx="5472608" cy="1071264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</a:t>
            </a:r>
            <a:b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«Радуга»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городского округа «город  Якутск» </a:t>
            </a:r>
            <a:r>
              <a:rPr lang="ru-RU" sz="1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3162" y="2830947"/>
            <a:ext cx="4111675" cy="75986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Васильевой Марии Матвеевны 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56" y="4572000"/>
            <a:ext cx="542928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ru-RU" sz="1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Высшее- Якутский государственный университет им.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М.К.Аммосова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Факультет якутской филологии и национальной культуры. Год окончания 2001г.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Переподготовка АОУ  РС (Я) ДПО ИРО и ПК «Менеджмент                                в образовании» – 2011 г.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Переподготовка АОУ  РС (Я) ДПО ИРО и ПК «Воспитатель с преподаванием иностранного языка» </a:t>
            </a:r>
          </a:p>
          <a:p>
            <a:pPr algn="just">
              <a:buClr>
                <a:schemeClr val="tx2"/>
              </a:buClr>
            </a:pPr>
            <a:endParaRPr lang="ru-RU" sz="11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Стаж : </a:t>
            </a:r>
          </a:p>
          <a:p>
            <a:pPr indent="447675" algn="just">
              <a:buFont typeface="Wingdings" pitchFamily="2" charset="2"/>
              <a:buChar char="Ø"/>
            </a:pPr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общий  трудовой стаж: 20 лет </a:t>
            </a:r>
          </a:p>
          <a:p>
            <a:pPr indent="447675" algn="just">
              <a:buFont typeface="Wingdings" pitchFamily="2" charset="2"/>
              <a:buChar char="Ø"/>
            </a:pPr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педагогической деятельности:  8 лет </a:t>
            </a:r>
          </a:p>
          <a:p>
            <a:pPr algn="just"/>
            <a:endParaRPr lang="ru-RU" sz="1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Предыдущая аттестация: </a:t>
            </a:r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соответствие занимаемой должности  от 02.05.2017 г. </a:t>
            </a:r>
            <a:endParaRPr lang="ru-RU" sz="1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17208" b="21997"/>
          <a:stretch/>
        </p:blipFill>
        <p:spPr bwMode="auto">
          <a:xfrm>
            <a:off x="2786058" y="1000100"/>
            <a:ext cx="1508533" cy="175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2285984"/>
            <a:ext cx="6172200" cy="15240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Baltica Sakha Unicode"/>
              </a:rPr>
              <a:t>Критерий 5. </a:t>
            </a:r>
            <a:br>
              <a:rPr lang="ru-RU" sz="2000" b="1" i="1" dirty="0">
                <a:solidFill>
                  <a:srgbClr val="0070C0"/>
                </a:solidFill>
                <a:latin typeface="Baltica Sakha Unicode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«Участие в работе с социумом»</a:t>
            </a:r>
            <a:endParaRPr lang="ru-RU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2483768"/>
            <a:ext cx="6172200" cy="15240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Baltica Sakha Unicode"/>
              </a:rPr>
              <a:t>Критерий </a:t>
            </a:r>
            <a:r>
              <a:rPr lang="ru-RU" sz="2000" b="1" i="1" dirty="0" smtClean="0">
                <a:solidFill>
                  <a:srgbClr val="0070C0"/>
                </a:solidFill>
                <a:latin typeface="Baltica Sakha Unicode"/>
              </a:rPr>
              <a:t>6. </a:t>
            </a:r>
            <a:r>
              <a:rPr lang="ru-RU" sz="2000" b="1" i="1" dirty="0">
                <a:solidFill>
                  <a:srgbClr val="0070C0"/>
                </a:solidFill>
                <a:latin typeface="Baltica Sakha Unicode"/>
              </a:rPr>
              <a:t/>
            </a:r>
            <a:br>
              <a:rPr lang="ru-RU" sz="2000" b="1" i="1" dirty="0">
                <a:solidFill>
                  <a:srgbClr val="0070C0"/>
                </a:solidFill>
                <a:latin typeface="Baltica Sakha Unicode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«Позитивная динамика (количественная) участия воспитанников в конкурсах, олимпиадах, соревнованиях»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42" y="571472"/>
          <a:ext cx="5786478" cy="797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718"/>
                <a:gridCol w="2815043"/>
                <a:gridCol w="14857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участия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Городской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детских рисунков «Бабушка рядышком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дедушкой»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декоративно – прикладного искусства «Стильные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украшения для модниц»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место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– фестиваль «Бэби-шлягер 2018»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Фестиваль – конкурс песни и танца «Весенняя капель»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Лауреаты 1 степени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Творческий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конкурс декоративно  - прикладного искусства «Театр кукол своими руками»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1 место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2 место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Телевизионный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многожанровый конкурс «Полярная звезда»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Республиканский уровень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чабыргахсытов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Чыыбы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чаабы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чабыргах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фольклора «</a:t>
                      </a:r>
                      <a:r>
                        <a:rPr lang="ru-RU" sz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Комус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дор5оон»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Лауреаты 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степени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детского, юношеского и взрослого творчества «По истокам традиций»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Лауреаты 2 степени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«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Комус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дор5оон»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Н. Макаровой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Лауреаты 3 степени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фольклора «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Кылыьах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алыптаах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туьулгэтэ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фольклора «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Чыыбы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чаабы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чабыр5ах»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Лауреаты 1 степени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Региональный, международный уровень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Международный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фестиваль «Бриллиантовые нотки»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1 степени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46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66" y="2357422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Baltica Sakha Unicode"/>
              </a:rPr>
              <a:t>Критерий 7. </a:t>
            </a:r>
            <a:br>
              <a:rPr lang="ru-RU" sz="2000" b="1" i="1" dirty="0">
                <a:solidFill>
                  <a:srgbClr val="0070C0"/>
                </a:solidFill>
                <a:latin typeface="Baltica Sakha Unicode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«Динамика снижения заболеваемости детей»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3000364"/>
            <a:ext cx="6172200" cy="15240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Baltica Sakha Unicode"/>
              </a:rPr>
              <a:t>Критерий  8.  </a:t>
            </a:r>
            <a:br>
              <a:rPr lang="ru-RU" sz="2000" b="1" i="1" dirty="0">
                <a:solidFill>
                  <a:srgbClr val="0070C0"/>
                </a:solidFill>
                <a:latin typeface="Baltica Sakha Unicode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«Мониторинг удовлетворенности родителей (законных представителей) качеством предоставляемых услуг» </a:t>
            </a: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55776"/>
            <a:ext cx="6311602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Baltica Sakha Unicode"/>
              </a:rPr>
              <a:t>Критерий 9. </a:t>
            </a:r>
            <a:br>
              <a:rPr lang="ru-RU" sz="2000" b="1" i="1" dirty="0">
                <a:solidFill>
                  <a:srgbClr val="0070C0"/>
                </a:solidFill>
                <a:latin typeface="Baltica Sakha Unicode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«Наличие публикаций, включая интернет-публикации»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39503930"/>
              </p:ext>
            </p:extLst>
          </p:nvPr>
        </p:nvGraphicFramePr>
        <p:xfrm flipH="1">
          <a:off x="8901608" y="5004048"/>
          <a:ext cx="316835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231222"/>
              </p:ext>
            </p:extLst>
          </p:nvPr>
        </p:nvGraphicFramePr>
        <p:xfrm>
          <a:off x="1000108" y="4143372"/>
          <a:ext cx="5324625" cy="1892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>
                  <a:extLst>
                    <a:ext uri="{9D8B030D-6E8A-4147-A177-3AD203B41FA5}">
                      <a16:colId xmlns="" xmlns:a16="http://schemas.microsoft.com/office/drawing/2014/main" val="1066526168"/>
                    </a:ext>
                  </a:extLst>
                </a:gridCol>
                <a:gridCol w="2214578">
                  <a:extLst>
                    <a:ext uri="{9D8B030D-6E8A-4147-A177-3AD203B41FA5}">
                      <a16:colId xmlns="" xmlns:a16="http://schemas.microsoft.com/office/drawing/2014/main" val="2144170104"/>
                    </a:ext>
                  </a:extLst>
                </a:gridCol>
                <a:gridCol w="2324229">
                  <a:extLst>
                    <a:ext uri="{9D8B030D-6E8A-4147-A177-3AD203B41FA5}">
                      <a16:colId xmlns="" xmlns:a16="http://schemas.microsoft.com/office/drawing/2014/main" val="2025092785"/>
                    </a:ext>
                  </a:extLst>
                </a:gridCol>
              </a:tblGrid>
              <a:tr h="274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издания </a:t>
                      </a: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Название материала 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extLst>
                  <a:ext uri="{0D108BD9-81ED-4DB2-BD59-A6C34878D82A}">
                    <a16:rowId xmlns="" xmlns:a16="http://schemas.microsoft.com/office/drawing/2014/main" val="1470927493"/>
                  </a:ext>
                </a:extLst>
              </a:tr>
              <a:tr h="4456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г.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Республиканское электронное информационное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издание «Педагоги Якутии»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творческих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способностей детей дошкольного возраста средствами нетрадиционных техник рисования на бросовом материала»  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extLst>
                  <a:ext uri="{0D108BD9-81ED-4DB2-BD59-A6C34878D82A}">
                    <a16:rowId xmlns="" xmlns:a16="http://schemas.microsoft.com/office/drawing/2014/main" val="260294886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2357422"/>
            <a:ext cx="6336704" cy="201622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Baltica Sakha Unicode"/>
              </a:rPr>
              <a:t>Критерий </a:t>
            </a:r>
            <a:r>
              <a:rPr lang="ru-RU" sz="2000" b="1" i="1" dirty="0">
                <a:solidFill>
                  <a:srgbClr val="0070C0"/>
                </a:solidFill>
                <a:latin typeface="Baltica Sakha Unicode"/>
              </a:rPr>
              <a:t>10.  </a:t>
            </a:r>
            <a:br>
              <a:rPr lang="ru-RU" sz="2000" b="1" i="1" dirty="0">
                <a:solidFill>
                  <a:srgbClr val="0070C0"/>
                </a:solidFill>
                <a:latin typeface="Baltica Sakha Unicode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«Внедрение авторских программ, методических пособий, игр, цифровых образовательных  ресурсов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74689"/>
              </p:ext>
            </p:extLst>
          </p:nvPr>
        </p:nvGraphicFramePr>
        <p:xfrm>
          <a:off x="1000108" y="4143372"/>
          <a:ext cx="5324625" cy="1892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>
                  <a:extLst>
                    <a:ext uri="{9D8B030D-6E8A-4147-A177-3AD203B41FA5}">
                      <a16:colId xmlns="" xmlns:a16="http://schemas.microsoft.com/office/drawing/2014/main" val="1066526168"/>
                    </a:ext>
                  </a:extLst>
                </a:gridCol>
                <a:gridCol w="2214578">
                  <a:extLst>
                    <a:ext uri="{9D8B030D-6E8A-4147-A177-3AD203B41FA5}">
                      <a16:colId xmlns="" xmlns:a16="http://schemas.microsoft.com/office/drawing/2014/main" val="2144170104"/>
                    </a:ext>
                  </a:extLst>
                </a:gridCol>
                <a:gridCol w="2324229">
                  <a:extLst>
                    <a:ext uri="{9D8B030D-6E8A-4147-A177-3AD203B41FA5}">
                      <a16:colId xmlns="" xmlns:a16="http://schemas.microsoft.com/office/drawing/2014/main" val="2025092785"/>
                    </a:ext>
                  </a:extLst>
                </a:gridCol>
              </a:tblGrid>
              <a:tr h="274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разработки  </a:t>
                      </a:r>
                      <a:endParaRPr lang="ru-RU" sz="1400" b="1" baseline="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Название ресурса  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extLst>
                  <a:ext uri="{0D108BD9-81ED-4DB2-BD59-A6C34878D82A}">
                    <a16:rowId xmlns="" xmlns:a16="http://schemas.microsoft.com/office/drawing/2014/main" val="1470927493"/>
                  </a:ext>
                </a:extLst>
              </a:tr>
              <a:tr h="4456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г.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творческих способностей детей дошкольного возраста средствами нетрадиционных техник рисования на бросовом материала» 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Республиканское электронное информационное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издание «Педагоги Якутии»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extLst>
                  <a:ext uri="{0D108BD9-81ED-4DB2-BD59-A6C34878D82A}">
                    <a16:rowId xmlns="" xmlns:a16="http://schemas.microsoft.com/office/drawing/2014/main" val="260294886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2123728"/>
            <a:ext cx="6264696" cy="2235267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6600"/>
                </a:solidFill>
                <a:latin typeface="Baltica Sakha Unicode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Baltica Sakha Unicode"/>
              </a:rPr>
              <a:t>Критерий  </a:t>
            </a:r>
            <a:r>
              <a:rPr lang="ru-RU" sz="2000" b="1" i="1" dirty="0">
                <a:solidFill>
                  <a:srgbClr val="0070C0"/>
                </a:solidFill>
                <a:latin typeface="Baltica Sakha Unicode"/>
              </a:rPr>
              <a:t>11. </a:t>
            </a:r>
            <a:br>
              <a:rPr lang="ru-RU" sz="2000" b="1" i="1" dirty="0">
                <a:solidFill>
                  <a:srgbClr val="0070C0"/>
                </a:solidFill>
                <a:latin typeface="Baltica Sakha Unicode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«Выступления на научно-практических конференциях,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пед.чтениях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семинарах, секциях;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открытых НОД,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классов»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29509"/>
              </p:ext>
            </p:extLst>
          </p:nvPr>
        </p:nvGraphicFramePr>
        <p:xfrm>
          <a:off x="620688" y="1187624"/>
          <a:ext cx="5678389" cy="7187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5265">
                  <a:extLst>
                    <a:ext uri="{9D8B030D-6E8A-4147-A177-3AD203B41FA5}">
                      <a16:colId xmlns="" xmlns:a16="http://schemas.microsoft.com/office/drawing/2014/main" val="624832508"/>
                    </a:ext>
                  </a:extLst>
                </a:gridCol>
                <a:gridCol w="1934858">
                  <a:extLst>
                    <a:ext uri="{9D8B030D-6E8A-4147-A177-3AD203B41FA5}">
                      <a16:colId xmlns="" xmlns:a16="http://schemas.microsoft.com/office/drawing/2014/main" val="2772122960"/>
                    </a:ext>
                  </a:extLst>
                </a:gridCol>
                <a:gridCol w="1560973">
                  <a:extLst>
                    <a:ext uri="{9D8B030D-6E8A-4147-A177-3AD203B41FA5}">
                      <a16:colId xmlns="" xmlns:a16="http://schemas.microsoft.com/office/drawing/2014/main" val="3596144058"/>
                    </a:ext>
                  </a:extLst>
                </a:gridCol>
                <a:gridCol w="1157293">
                  <a:extLst>
                    <a:ext uri="{9D8B030D-6E8A-4147-A177-3AD203B41FA5}">
                      <a16:colId xmlns="" xmlns:a16="http://schemas.microsoft.com/office/drawing/2014/main" val="1441660106"/>
                    </a:ext>
                  </a:extLst>
                </a:gridCol>
              </a:tblGrid>
              <a:tr h="365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Дата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Мероприятие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Тема выступления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Результат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8604947"/>
                  </a:ext>
                </a:extLst>
              </a:tr>
              <a:tr h="30400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Муниципальный уровень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г.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 «Музейная педагогика в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ОУ»  в МБУ ДО «Дворец детского творчества»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«Мини – музей – как средство познавательного развития»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Свидетельство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участника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 семинар «Организация опытно – экспериментальной деятельности детей дошкольного возраста в соответствии ФГОС»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«Опытно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экспериментальная деятельность детей среднего дошкольного возраста»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Сертификат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г.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фестиваль молодых педагогов ДОО «Педагогический Олимп»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«Нетрадиционные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техники рисования в ДОУ»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2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 уровень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г.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Выездная площадка редакций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газет и журналов «Методы и формы работы с детскими изданиями»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«Рисуем вместе с «Колокольчиком»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Сертификат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республиканская педагогическая ярмарка «Сельская школа и Образовательная марка»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класс по исполнению </a:t>
                      </a:r>
                      <a:r>
                        <a:rPr lang="ru-RU" sz="1200" baseline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чабыргах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Сертификат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89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г.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республиканская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НПК «Отходы в доходы»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СВФУ, Министерство экологии, природопользования и лесного хозяйства РС (Я)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«Опытно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экспериментальная деятельность детей среднего дошкольного возраста»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Сертификат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772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648" y="3347864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12. </a:t>
            </a:r>
            <a:b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«Участие в профессиональных конкурсах»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1571604"/>
            <a:ext cx="6172200" cy="6432715"/>
          </a:xfrm>
        </p:spPr>
        <p:txBody>
          <a:bodyPr>
            <a:normAutofit/>
          </a:bodyPr>
          <a:lstStyle/>
          <a:p>
            <a:pPr marL="0" indent="1588">
              <a:lnSpc>
                <a:spcPct val="80000"/>
              </a:lnSpc>
              <a:spcBef>
                <a:spcPts val="375"/>
              </a:spcBef>
              <a:buClrTx/>
              <a:buSzPct val="70000"/>
              <a:buNone/>
              <a:tabLst>
                <a:tab pos="0" algn="l"/>
                <a:tab pos="903288" algn="l"/>
                <a:tab pos="1808163" algn="l"/>
                <a:tab pos="2713038" algn="l"/>
                <a:tab pos="3617913" algn="l"/>
                <a:tab pos="4522788" algn="l"/>
                <a:tab pos="5427663" algn="l"/>
                <a:tab pos="6332538" algn="l"/>
                <a:tab pos="7237413" algn="l"/>
                <a:tab pos="8142288" algn="l"/>
                <a:tab pos="9047163" algn="l"/>
                <a:tab pos="9952038" algn="l"/>
                <a:tab pos="10856913" algn="l"/>
              </a:tabLst>
            </a:pPr>
            <a:endParaRPr lang="ru-RU" sz="32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1588">
              <a:lnSpc>
                <a:spcPct val="80000"/>
              </a:lnSpc>
              <a:spcBef>
                <a:spcPts val="375"/>
              </a:spcBef>
              <a:buClrTx/>
              <a:buSzPct val="70000"/>
              <a:buNone/>
              <a:tabLst>
                <a:tab pos="0" algn="l"/>
                <a:tab pos="903288" algn="l"/>
                <a:tab pos="1808163" algn="l"/>
                <a:tab pos="2713038" algn="l"/>
                <a:tab pos="3617913" algn="l"/>
                <a:tab pos="4522788" algn="l"/>
                <a:tab pos="5427663" algn="l"/>
                <a:tab pos="6332538" algn="l"/>
                <a:tab pos="7237413" algn="l"/>
                <a:tab pos="8142288" algn="l"/>
                <a:tab pos="9047163" algn="l"/>
                <a:tab pos="9952038" algn="l"/>
                <a:tab pos="10856913" algn="l"/>
              </a:tabLst>
            </a:pPr>
            <a:endParaRPr lang="ru-RU" sz="3100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 marL="339725" indent="-338138" algn="ctr">
              <a:lnSpc>
                <a:spcPct val="80000"/>
              </a:lnSpc>
              <a:spcBef>
                <a:spcPts val="375"/>
              </a:spcBef>
              <a:buClrTx/>
              <a:buSzPct val="70000"/>
              <a:buNone/>
              <a:tabLst>
                <a:tab pos="339725" algn="l"/>
                <a:tab pos="903288" algn="l"/>
                <a:tab pos="1808163" algn="l"/>
                <a:tab pos="2713038" algn="l"/>
                <a:tab pos="3617913" algn="l"/>
                <a:tab pos="4522788" algn="l"/>
                <a:tab pos="5427663" algn="l"/>
                <a:tab pos="6332538" algn="l"/>
                <a:tab pos="7237413" algn="l"/>
                <a:tab pos="8142288" algn="l"/>
                <a:tab pos="9047163" algn="l"/>
                <a:tab pos="9952038" algn="l"/>
                <a:tab pos="10856913" algn="l"/>
              </a:tabLst>
            </a:pPr>
            <a:r>
              <a:rPr lang="ru-RU" sz="2000" b="1" i="1" dirty="0">
                <a:solidFill>
                  <a:srgbClr val="0070C0"/>
                </a:solidFill>
                <a:latin typeface="Baltica Sakha Unicode"/>
              </a:rPr>
              <a:t>Критерий 1. </a:t>
            </a:r>
            <a:endParaRPr lang="ru-RU" sz="2000" b="1" i="1" dirty="0" smtClean="0">
              <a:solidFill>
                <a:srgbClr val="0070C0"/>
              </a:solidFill>
              <a:latin typeface="Baltica Sakha Unicode"/>
            </a:endParaRPr>
          </a:p>
          <a:p>
            <a:pPr marL="339725" indent="-338138" algn="ctr">
              <a:lnSpc>
                <a:spcPct val="80000"/>
              </a:lnSpc>
              <a:spcBef>
                <a:spcPts val="375"/>
              </a:spcBef>
              <a:buClrTx/>
              <a:buSzPct val="70000"/>
              <a:buNone/>
              <a:tabLst>
                <a:tab pos="339725" algn="l"/>
                <a:tab pos="903288" algn="l"/>
                <a:tab pos="1808163" algn="l"/>
                <a:tab pos="2713038" algn="l"/>
                <a:tab pos="3617913" algn="l"/>
                <a:tab pos="4522788" algn="l"/>
                <a:tab pos="5427663" algn="l"/>
                <a:tab pos="6332538" algn="l"/>
                <a:tab pos="7237413" algn="l"/>
                <a:tab pos="8142288" algn="l"/>
                <a:tab pos="9047163" algn="l"/>
                <a:tab pos="9952038" algn="l"/>
                <a:tab pos="10856913" algn="l"/>
              </a:tabLst>
            </a:pPr>
            <a:r>
              <a:rPr lang="ru-RU" sz="2000" b="1" i="1" dirty="0">
                <a:solidFill>
                  <a:srgbClr val="0070C0"/>
                </a:solidFill>
                <a:latin typeface="Baltica Sakha Unicode"/>
              </a:rPr>
              <a:t/>
            </a:r>
            <a:br>
              <a:rPr lang="ru-RU" sz="2000" b="1" i="1" dirty="0">
                <a:solidFill>
                  <a:srgbClr val="0070C0"/>
                </a:solidFill>
                <a:latin typeface="Baltica Sakha Unicode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«Владение современными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образовательными</a:t>
            </a:r>
          </a:p>
          <a:p>
            <a:pPr marL="339725" indent="-338138" algn="ctr">
              <a:lnSpc>
                <a:spcPct val="80000"/>
              </a:lnSpc>
              <a:spcBef>
                <a:spcPts val="375"/>
              </a:spcBef>
              <a:buClrTx/>
              <a:buSzPct val="70000"/>
              <a:buNone/>
              <a:tabLst>
                <a:tab pos="339725" algn="l"/>
                <a:tab pos="903288" algn="l"/>
                <a:tab pos="1808163" algn="l"/>
                <a:tab pos="2713038" algn="l"/>
                <a:tab pos="3617913" algn="l"/>
                <a:tab pos="4522788" algn="l"/>
                <a:tab pos="5427663" algn="l"/>
                <a:tab pos="6332538" algn="l"/>
                <a:tab pos="7237413" algn="l"/>
                <a:tab pos="8142288" algn="l"/>
                <a:tab pos="9047163" algn="l"/>
                <a:tab pos="9952038" algn="l"/>
                <a:tab pos="10856913" algn="l"/>
              </a:tabLs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ИКТ технологиями»</a:t>
            </a:r>
          </a:p>
          <a:p>
            <a:pPr marL="339725" indent="-338138" algn="ctr">
              <a:lnSpc>
                <a:spcPct val="80000"/>
              </a:lnSpc>
              <a:spcBef>
                <a:spcPts val="375"/>
              </a:spcBef>
              <a:buClrTx/>
              <a:buSzPct val="70000"/>
              <a:buNone/>
              <a:tabLst>
                <a:tab pos="339725" algn="l"/>
                <a:tab pos="903288" algn="l"/>
                <a:tab pos="1808163" algn="l"/>
                <a:tab pos="2713038" algn="l"/>
                <a:tab pos="3617913" algn="l"/>
                <a:tab pos="4522788" algn="l"/>
                <a:tab pos="5427663" algn="l"/>
                <a:tab pos="6332538" algn="l"/>
                <a:tab pos="7237413" algn="l"/>
                <a:tab pos="8142288" algn="l"/>
                <a:tab pos="9047163" algn="l"/>
                <a:tab pos="9952038" algn="l"/>
                <a:tab pos="10856913" algn="l"/>
              </a:tabLst>
            </a:pPr>
            <a:endParaRPr lang="ru-RU" sz="3100" dirty="0" smtClean="0">
              <a:solidFill>
                <a:srgbClr val="333333"/>
              </a:solidFill>
              <a:latin typeface="Arial Narrow" pitchFamily="34" charset="0"/>
            </a:endParaRPr>
          </a:p>
          <a:p>
            <a:pPr marL="339725" indent="-338138" algn="ctr">
              <a:lnSpc>
                <a:spcPct val="80000"/>
              </a:lnSpc>
              <a:spcBef>
                <a:spcPts val="375"/>
              </a:spcBef>
              <a:buClrTx/>
              <a:buSzPct val="70000"/>
              <a:buNone/>
              <a:tabLst>
                <a:tab pos="339725" algn="l"/>
                <a:tab pos="903288" algn="l"/>
                <a:tab pos="1808163" algn="l"/>
                <a:tab pos="2713038" algn="l"/>
                <a:tab pos="3617913" algn="l"/>
                <a:tab pos="4522788" algn="l"/>
                <a:tab pos="5427663" algn="l"/>
                <a:tab pos="6332538" algn="l"/>
                <a:tab pos="7237413" algn="l"/>
                <a:tab pos="8142288" algn="l"/>
                <a:tab pos="9047163" algn="l"/>
                <a:tab pos="9952038" algn="l"/>
                <a:tab pos="10856913" algn="l"/>
              </a:tabLst>
            </a:pPr>
            <a:endParaRPr lang="ru-RU" sz="2200" dirty="0" smtClean="0">
              <a:solidFill>
                <a:srgbClr val="333333"/>
              </a:solidFill>
              <a:latin typeface="Arial Narrow" pitchFamily="34" charset="0"/>
              <a:ea typeface="Microsoft YaHei" charset="0"/>
              <a:cs typeface="Microsoft YaHei" charset="0"/>
            </a:endParaRPr>
          </a:p>
          <a:p>
            <a:pPr marL="339725" indent="-338138">
              <a:lnSpc>
                <a:spcPct val="80000"/>
              </a:lnSpc>
              <a:spcBef>
                <a:spcPts val="375"/>
              </a:spcBef>
              <a:buClrTx/>
              <a:buSzPct val="70000"/>
              <a:buFontTx/>
              <a:buNone/>
              <a:tabLst>
                <a:tab pos="339725" algn="l"/>
                <a:tab pos="903288" algn="l"/>
                <a:tab pos="1808163" algn="l"/>
                <a:tab pos="2713038" algn="l"/>
                <a:tab pos="3617913" algn="l"/>
                <a:tab pos="4522788" algn="l"/>
                <a:tab pos="5427663" algn="l"/>
                <a:tab pos="6332538" algn="l"/>
                <a:tab pos="7237413" algn="l"/>
                <a:tab pos="8142288" algn="l"/>
                <a:tab pos="9047163" algn="l"/>
                <a:tab pos="9952038" algn="l"/>
                <a:tab pos="10856913" algn="l"/>
              </a:tabLst>
            </a:pPr>
            <a:endParaRPr lang="ru-RU" sz="2200" dirty="0" smtClean="0">
              <a:solidFill>
                <a:schemeClr val="tx2"/>
              </a:solidFill>
              <a:latin typeface="Arial Narrow" pitchFamily="34" charset="0"/>
              <a:ea typeface="Microsoft YaHei" charset="0"/>
              <a:cs typeface="Microsoft YaHei" charset="0"/>
            </a:endParaRPr>
          </a:p>
          <a:p>
            <a:pPr marL="339725" indent="-338138">
              <a:lnSpc>
                <a:spcPct val="80000"/>
              </a:lnSpc>
              <a:spcBef>
                <a:spcPts val="375"/>
              </a:spcBef>
              <a:buClrTx/>
              <a:buSzPct val="70000"/>
              <a:buFontTx/>
              <a:buNone/>
              <a:tabLst>
                <a:tab pos="339725" algn="l"/>
                <a:tab pos="903288" algn="l"/>
                <a:tab pos="1808163" algn="l"/>
                <a:tab pos="2713038" algn="l"/>
                <a:tab pos="3617913" algn="l"/>
                <a:tab pos="4522788" algn="l"/>
                <a:tab pos="5427663" algn="l"/>
                <a:tab pos="6332538" algn="l"/>
                <a:tab pos="7237413" algn="l"/>
                <a:tab pos="8142288" algn="l"/>
                <a:tab pos="9047163" algn="l"/>
                <a:tab pos="9952038" algn="l"/>
                <a:tab pos="10856913" algn="l"/>
              </a:tabLst>
            </a:pPr>
            <a:endParaRPr lang="ru-RU" sz="1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83401"/>
              </p:ext>
            </p:extLst>
          </p:nvPr>
        </p:nvGraphicFramePr>
        <p:xfrm>
          <a:off x="1000108" y="4143372"/>
          <a:ext cx="5324625" cy="203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511">
                  <a:extLst>
                    <a:ext uri="{9D8B030D-6E8A-4147-A177-3AD203B41FA5}">
                      <a16:colId xmlns="" xmlns:a16="http://schemas.microsoft.com/office/drawing/2014/main" val="1066526168"/>
                    </a:ext>
                  </a:extLst>
                </a:gridCol>
                <a:gridCol w="2630793">
                  <a:extLst>
                    <a:ext uri="{9D8B030D-6E8A-4147-A177-3AD203B41FA5}">
                      <a16:colId xmlns="" xmlns:a16="http://schemas.microsoft.com/office/drawing/2014/main" val="2144170104"/>
                    </a:ext>
                  </a:extLst>
                </a:gridCol>
                <a:gridCol w="2380321">
                  <a:extLst>
                    <a:ext uri="{9D8B030D-6E8A-4147-A177-3AD203B41FA5}">
                      <a16:colId xmlns="" xmlns:a16="http://schemas.microsoft.com/office/drawing/2014/main" val="2025092785"/>
                    </a:ext>
                  </a:extLst>
                </a:gridCol>
              </a:tblGrid>
              <a:tr h="274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№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Название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разработки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ru-RU" sz="14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Адрес размещения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375" marR="85375" marT="42688" marB="42688"/>
                </a:tc>
                <a:extLst>
                  <a:ext uri="{0D108BD9-81ED-4DB2-BD59-A6C34878D82A}">
                    <a16:rowId xmlns="" xmlns:a16="http://schemas.microsoft.com/office/drawing/2014/main" val="1470927493"/>
                  </a:ext>
                </a:extLst>
              </a:tr>
              <a:tr h="445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effectLst/>
                        </a:rPr>
                        <a:t>Ведение странички группы «</a:t>
                      </a:r>
                      <a:r>
                        <a:rPr lang="ru-RU" sz="1400" kern="1200" dirty="0" err="1" smtClean="0">
                          <a:solidFill>
                            <a:srgbClr val="0070C0"/>
                          </a:solidFill>
                          <a:effectLst/>
                        </a:rPr>
                        <a:t>Мичээр</a:t>
                      </a: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effectLst/>
                        </a:rPr>
                        <a:t>» на сайте ДОУ </a:t>
                      </a:r>
                      <a:endParaRPr lang="ru-RU" sz="14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hlinkClick r:id="rId2"/>
                        </a:rPr>
                        <a:t>http://detsad5.yaguo.ru/?page_id=1997</a:t>
                      </a:r>
                      <a:r>
                        <a:rPr lang="ru-RU" sz="1400" dirty="0" smtClean="0"/>
                        <a:t> 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85375" marR="85375" marT="42688" marB="42688"/>
                </a:tc>
                <a:extLst>
                  <a:ext uri="{0D108BD9-81ED-4DB2-BD59-A6C34878D82A}">
                    <a16:rowId xmlns="" xmlns:a16="http://schemas.microsoft.com/office/drawing/2014/main" val="2602948861"/>
                  </a:ext>
                </a:extLst>
              </a:tr>
              <a:tr h="455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effectLst/>
                        </a:rPr>
                        <a:t>Применение электронных презентаций и игр во время НОД и в свободной деятельности </a:t>
                      </a:r>
                      <a:endParaRPr lang="ru-RU" sz="14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5" marR="85375" marT="42688" marB="42688"/>
                </a:tc>
                <a:extLst>
                  <a:ext uri="{0D108BD9-81ED-4DB2-BD59-A6C34878D82A}">
                    <a16:rowId xmlns="" xmlns:a16="http://schemas.microsoft.com/office/drawing/2014/main" val="37764392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8" y="300036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 13. </a:t>
            </a:r>
            <a:b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«Общественная деятельность»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688" y="255577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14. </a:t>
            </a:r>
            <a:b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«Звания, награды, поощрения,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благодарность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32" y="3571868"/>
          <a:ext cx="5357850" cy="238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5754"/>
                <a:gridCol w="2316146"/>
                <a:gridCol w="1785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документа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вклад в сохранение культурного разнообразия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популяризации устного и нематериального наследия человечества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Правительство РС (Я), Министерство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культуры и духовного развития РС (Я)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Благодарственное</a:t>
                      </a:r>
                      <a:r>
                        <a:rPr lang="ru-RU" sz="12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письмо </a:t>
                      </a:r>
                    </a:p>
                    <a:p>
                      <a:pPr algn="ctr"/>
                      <a:r>
                        <a:rPr lang="ru-RU" sz="1200" i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участие в республиканском конкурсе устного народного творчества </a:t>
                      </a:r>
                      <a:endParaRPr lang="ru-RU" sz="1200" i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культуры и духовного развития РС (Я)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56" y="250029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15. </a:t>
            </a:r>
            <a:b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32" y="3786182"/>
          <a:ext cx="550072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6831"/>
                <a:gridCol w="1767265"/>
                <a:gridCol w="1356344"/>
                <a:gridCol w="1130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прохождения курсов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курсов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проведения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Часы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Технология внедрения ФГОС в образовательной организации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УМЦ ПИ СВФУ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им. М.К. </a:t>
                      </a:r>
                      <a:r>
                        <a:rPr lang="ru-RU" sz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Аммосова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часа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513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Технология внедрения ФГОС в образовательные организации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АНО ДПО ИДПО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ПК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 часа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№768/18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Курсы в рамках Международного симпозиума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АОУ РС (Я) ДПО ИРО и ПК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часа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42" y="755576"/>
            <a:ext cx="5929354" cy="8028384"/>
          </a:xfrm>
        </p:spPr>
        <p:txBody>
          <a:bodyPr>
            <a:noAutofit/>
          </a:bodyPr>
          <a:lstStyle/>
          <a:p>
            <a:pPr marL="25718" indent="0">
              <a:buClr>
                <a:schemeClr val="tx2"/>
              </a:buClr>
              <a:buNone/>
            </a:pPr>
            <a:endParaRPr lang="ru-RU" sz="20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Clr>
                <a:schemeClr val="tx2"/>
              </a:buClr>
              <a:buNone/>
            </a:pPr>
            <a:endParaRPr lang="ru-RU" sz="20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25718" indent="0" algn="ctr">
              <a:buNone/>
            </a:pPr>
            <a:r>
              <a:rPr lang="ru-RU" sz="2000" b="1" i="1" dirty="0">
                <a:solidFill>
                  <a:srgbClr val="0070C0"/>
                </a:solidFill>
                <a:latin typeface="Baltica Sakha Unicode"/>
              </a:rPr>
              <a:t>Критерий  2. </a:t>
            </a:r>
            <a:br>
              <a:rPr lang="ru-RU" sz="2000" b="1" i="1" dirty="0">
                <a:solidFill>
                  <a:srgbClr val="0070C0"/>
                </a:solidFill>
                <a:latin typeface="Baltica Sakha Unicode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«Организация предметно – развивающей среды и методическое оснащение группы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5718" indent="0" algn="ctr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8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группы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Мичээр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сайте  </a:t>
            </a:r>
            <a:endParaRPr lang="en-US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8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детского сада, адрес размещения: </a:t>
            </a:r>
            <a:r>
              <a:rPr lang="en-US" sz="1800" dirty="0">
                <a:hlinkClick r:id="rId2"/>
              </a:rPr>
              <a:t>http://detsad5.yaguo.ru/?</a:t>
            </a:r>
            <a:r>
              <a:rPr lang="en-US" sz="1800" dirty="0" smtClean="0">
                <a:hlinkClick r:id="rId2"/>
              </a:rPr>
              <a:t>page_id=1997</a:t>
            </a:r>
            <a:r>
              <a:rPr lang="ru-RU" sz="1800" dirty="0" smtClean="0"/>
              <a:t> 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Коля\Desktop\паспорт группы фото\IMAG76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6775" r="13279" b="10577"/>
          <a:stretch/>
        </p:blipFill>
        <p:spPr bwMode="auto">
          <a:xfrm>
            <a:off x="2714620" y="4071934"/>
            <a:ext cx="3708984" cy="205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Коля\Desktop\паспорт группы фото\IMAG7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6" y="285720"/>
            <a:ext cx="1744063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Коля\Desktop\паспорт группы фото\IMAG76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25385"/>
          <a:stretch/>
        </p:blipFill>
        <p:spPr bwMode="auto">
          <a:xfrm>
            <a:off x="2643182" y="642910"/>
            <a:ext cx="3375050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Коля\Desktop\паспорт группы фото\IMAG76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8" y="3286116"/>
            <a:ext cx="3214710" cy="17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Коля\Desktop\паспорт группы фото\IMAG765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36" y="6500826"/>
            <a:ext cx="3604150" cy="20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оля\Desktop\паспорт группы фото\IMAG76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r="24399"/>
          <a:stretch/>
        </p:blipFill>
        <p:spPr bwMode="auto">
          <a:xfrm>
            <a:off x="214290" y="785786"/>
            <a:ext cx="1857388" cy="356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оля\Desktop\паспорт группы фото\IMAG76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285992" y="785786"/>
            <a:ext cx="2189175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Коля\Desktop\паспорт группы фото\IMAG76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21817"/>
          <a:stretch/>
        </p:blipFill>
        <p:spPr bwMode="auto">
          <a:xfrm>
            <a:off x="2571744" y="4572000"/>
            <a:ext cx="4000528" cy="16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Коля\Desktop\паспорт группы фото\IMAG76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23966" r="2009" b="12560"/>
          <a:stretch/>
        </p:blipFill>
        <p:spPr bwMode="auto">
          <a:xfrm>
            <a:off x="2357430" y="6643702"/>
            <a:ext cx="4286256" cy="157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Коля\Desktop\паспорт группы фото\IMAG76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8" y="857224"/>
            <a:ext cx="2016599" cy="28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Коля\Desktop\паспорт группы фото\IMAG764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19552"/>
          <a:stretch/>
        </p:blipFill>
        <p:spPr bwMode="auto">
          <a:xfrm>
            <a:off x="214290" y="4929190"/>
            <a:ext cx="2065248" cy="27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04" y="1571604"/>
            <a:ext cx="60967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 3. </a:t>
            </a:r>
            <a:b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«Кружковая работа» 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8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группы  «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Мичээр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размещен на сайте 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8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детского сада, адрес размещения: </a:t>
            </a:r>
            <a:r>
              <a:rPr lang="en-US" dirty="0">
                <a:hlinkClick r:id="rId2"/>
              </a:rPr>
              <a:t>http://detsad5.yaguo.ru/?page_id=1997</a:t>
            </a:r>
            <a:r>
              <a:rPr lang="ru-RU" dirty="0"/>
              <a:t>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66" y="2285984"/>
            <a:ext cx="6168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 4.  </a:t>
            </a:r>
            <a:b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«Привлечение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 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231222"/>
              </p:ext>
            </p:extLst>
          </p:nvPr>
        </p:nvGraphicFramePr>
        <p:xfrm>
          <a:off x="1000108" y="4143372"/>
          <a:ext cx="5324625" cy="213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>
                  <a:extLst>
                    <a:ext uri="{9D8B030D-6E8A-4147-A177-3AD203B41FA5}">
                      <a16:colId xmlns="" xmlns:a16="http://schemas.microsoft.com/office/drawing/2014/main" val="1066526168"/>
                    </a:ext>
                  </a:extLst>
                </a:gridCol>
                <a:gridCol w="2286016">
                  <a:extLst>
                    <a:ext uri="{9D8B030D-6E8A-4147-A177-3AD203B41FA5}">
                      <a16:colId xmlns="" xmlns:a16="http://schemas.microsoft.com/office/drawing/2014/main" val="2144170104"/>
                    </a:ext>
                  </a:extLst>
                </a:gridCol>
                <a:gridCol w="2252791">
                  <a:extLst>
                    <a:ext uri="{9D8B030D-6E8A-4147-A177-3AD203B41FA5}">
                      <a16:colId xmlns="" xmlns:a16="http://schemas.microsoft.com/office/drawing/2014/main" val="2025092785"/>
                    </a:ext>
                  </a:extLst>
                </a:gridCol>
              </a:tblGrid>
              <a:tr h="274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мероприятия </a:t>
                      </a: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Результат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extLst>
                  <a:ext uri="{0D108BD9-81ED-4DB2-BD59-A6C34878D82A}">
                    <a16:rowId xmlns="" xmlns:a16="http://schemas.microsoft.com/office/drawing/2014/main" val="1470927493"/>
                  </a:ext>
                </a:extLst>
              </a:tr>
              <a:tr h="445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г.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Внутрисадовский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ысыах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Номинация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«Лучшее </a:t>
                      </a:r>
                      <a:r>
                        <a:rPr lang="ru-RU" sz="14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туьулгэ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extLst>
                  <a:ext uri="{0D108BD9-81ED-4DB2-BD59-A6C34878D82A}">
                    <a16:rowId xmlns="" xmlns:a16="http://schemas.microsoft.com/office/drawing/2014/main" val="2602948861"/>
                  </a:ext>
                </a:extLst>
              </a:tr>
              <a:tr h="455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Внутрисадвское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соревнование  «Папа и я – защитники Родины»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extLst>
                  <a:ext uri="{0D108BD9-81ED-4DB2-BD59-A6C34878D82A}">
                    <a16:rowId xmlns="" xmlns:a16="http://schemas.microsoft.com/office/drawing/2014/main" val="3776439220"/>
                  </a:ext>
                </a:extLst>
              </a:tr>
              <a:tr h="455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г.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Внутрисадовский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ысыах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Номинация «Лучшее </a:t>
                      </a: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туьулгэ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»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5375" marR="85375" marT="42688" marB="4268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285720"/>
            <a:ext cx="61722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совместные дела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оля\Desktop\паспорт группы фото\IMAG8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6" y="857224"/>
            <a:ext cx="3323748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Коля\Desktop\паспорт группы фото\IMG-20170910-WA00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3" b="6115"/>
          <a:stretch/>
        </p:blipFill>
        <p:spPr bwMode="auto">
          <a:xfrm>
            <a:off x="3929066" y="857224"/>
            <a:ext cx="2107915" cy="20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8670" y="800102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место группы «</a:t>
            </a:r>
            <a:r>
              <a:rPr lang="ru-RU" dirty="0" err="1" smtClean="0"/>
              <a:t>Мичээр</a:t>
            </a:r>
            <a:r>
              <a:rPr lang="ru-RU" dirty="0" smtClean="0"/>
              <a:t>» в спортивных </a:t>
            </a:r>
            <a:r>
              <a:rPr lang="ru-RU" dirty="0" err="1" smtClean="0"/>
              <a:t>соревоаниях</a:t>
            </a:r>
            <a:r>
              <a:rPr lang="ru-RU" dirty="0" smtClean="0"/>
              <a:t> «Папа и я»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8" t="16305" r="7193" b="22510"/>
          <a:stretch/>
        </p:blipFill>
        <p:spPr bwMode="auto">
          <a:xfrm>
            <a:off x="1785926" y="2571736"/>
            <a:ext cx="2882635" cy="170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2" y="5214942"/>
            <a:ext cx="3179752" cy="238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4841" y="5500605"/>
            <a:ext cx="2785904" cy="20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52508" y="443864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 «</a:t>
            </a:r>
            <a:r>
              <a:rPr lang="ru-RU" dirty="0" err="1" smtClean="0"/>
              <a:t>Чорон</a:t>
            </a:r>
            <a:r>
              <a:rPr lang="ru-RU" dirty="0" smtClean="0"/>
              <a:t> Добра» </a:t>
            </a:r>
          </a:p>
          <a:p>
            <a:pPr algn="ctr"/>
            <a:r>
              <a:rPr lang="ru-RU" dirty="0" smtClean="0"/>
              <a:t>посадка саженцев для детского сада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0" r="14172" b="9883"/>
          <a:stretch/>
        </p:blipFill>
        <p:spPr bwMode="auto">
          <a:xfrm>
            <a:off x="285728" y="357159"/>
            <a:ext cx="4143404" cy="223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Коля\Desktop\IMG-20171213-WA00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1"/>
          <a:stretch/>
        </p:blipFill>
        <p:spPr bwMode="auto">
          <a:xfrm>
            <a:off x="3000372" y="2214546"/>
            <a:ext cx="3386553" cy="1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Коля\Documents\Scan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50000" r="3087" b="2176"/>
          <a:stretch/>
        </p:blipFill>
        <p:spPr bwMode="auto">
          <a:xfrm rot="16200000">
            <a:off x="619209" y="2738320"/>
            <a:ext cx="2547747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5" b="12597"/>
          <a:stretch/>
        </p:blipFill>
        <p:spPr bwMode="auto">
          <a:xfrm>
            <a:off x="428604" y="4929190"/>
            <a:ext cx="4392488" cy="245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13075" b="16550"/>
          <a:stretch/>
        </p:blipFill>
        <p:spPr bwMode="auto">
          <a:xfrm>
            <a:off x="4429132" y="6072198"/>
            <a:ext cx="1908212" cy="26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5814</TotalTime>
  <Words>785</Words>
  <Application>Microsoft Office PowerPoint</Application>
  <PresentationFormat>Экран (4:3)</PresentationFormat>
  <Paragraphs>190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Microsoft YaHei</vt:lpstr>
      <vt:lpstr>Arial</vt:lpstr>
      <vt:lpstr>Arial Narrow</vt:lpstr>
      <vt:lpstr>Baltica Sakha Unicode</vt:lpstr>
      <vt:lpstr>Calibri</vt:lpstr>
      <vt:lpstr>Times New Roman</vt:lpstr>
      <vt:lpstr>Wingdings</vt:lpstr>
      <vt:lpstr>Тема Office</vt:lpstr>
      <vt:lpstr>Муниципальное  бюджетное дошкольное образовательное учреждение  «Детский сад № 5 «Радуга» городского округа «город  Якутск»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совместные дела </vt:lpstr>
      <vt:lpstr>Презентация PowerPoint</vt:lpstr>
      <vt:lpstr>Критерий 5.   «Участие в работе с социумом»</vt:lpstr>
      <vt:lpstr>Критерий 6.   «Позитивная динамика (количественная) участия воспитанников в конкурсах, олимпиадах, соревнованиях»  </vt:lpstr>
      <vt:lpstr>Презентация PowerPoint</vt:lpstr>
      <vt:lpstr>Презентация PowerPoint</vt:lpstr>
      <vt:lpstr>Критерий  8.    «Мониторинг удовлетворенности родителей (законных представителей) качеством предоставляемых услуг»  </vt:lpstr>
      <vt:lpstr>Критерий 9.   «Наличие публикаций, включая интернет-публикации»  </vt:lpstr>
      <vt:lpstr>Критерий 10.    «Внедрение авторских программ, методических пособий, игр, цифровых образовательных  ресурсов»  </vt:lpstr>
      <vt:lpstr> Критерий  11.   «Выступления на научно-практических конференциях, пед.чтениях, семинарах, секциях;  проведение открытых НОД,  мастер – классов»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user</cp:lastModifiedBy>
  <cp:revision>327</cp:revision>
  <cp:lastPrinted>2019-10-28T07:35:40Z</cp:lastPrinted>
  <dcterms:created xsi:type="dcterms:W3CDTF">2012-09-02T03:43:24Z</dcterms:created>
  <dcterms:modified xsi:type="dcterms:W3CDTF">2019-10-28T07:35:58Z</dcterms:modified>
</cp:coreProperties>
</file>